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1" r:id="rId9"/>
    <p:sldId id="312" r:id="rId10"/>
    <p:sldId id="257" r:id="rId11"/>
    <p:sldId id="258" r:id="rId12"/>
    <p:sldId id="259" r:id="rId13"/>
    <p:sldId id="283" r:id="rId14"/>
    <p:sldId id="267" r:id="rId15"/>
    <p:sldId id="284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8" r:id="rId24"/>
    <p:sldId id="313" r:id="rId25"/>
    <p:sldId id="314" r:id="rId26"/>
    <p:sldId id="269" r:id="rId27"/>
    <p:sldId id="280" r:id="rId28"/>
    <p:sldId id="272" r:id="rId29"/>
    <p:sldId id="282" r:id="rId30"/>
    <p:sldId id="277" r:id="rId31"/>
    <p:sldId id="278" r:id="rId32"/>
    <p:sldId id="273" r:id="rId33"/>
    <p:sldId id="275" r:id="rId34"/>
    <p:sldId id="281" r:id="rId35"/>
    <p:sldId id="297" r:id="rId36"/>
    <p:sldId id="286" r:id="rId37"/>
    <p:sldId id="315" r:id="rId38"/>
    <p:sldId id="298" r:id="rId39"/>
    <p:sldId id="299" r:id="rId40"/>
    <p:sldId id="300" r:id="rId41"/>
    <p:sldId id="301" r:id="rId42"/>
    <p:sldId id="302" r:id="rId43"/>
    <p:sldId id="303" r:id="rId44"/>
    <p:sldId id="287" r:id="rId45"/>
    <p:sldId id="288" r:id="rId46"/>
    <p:sldId id="317" r:id="rId47"/>
    <p:sldId id="289" r:id="rId48"/>
    <p:sldId id="290" r:id="rId49"/>
    <p:sldId id="291" r:id="rId50"/>
    <p:sldId id="316" r:id="rId51"/>
    <p:sldId id="318" r:id="rId52"/>
    <p:sldId id="296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735B-DC09-4EA1-9787-0613CB1AAF71}" type="datetimeFigureOut">
              <a:rPr lang="en-GB" smtClean="0"/>
              <a:pPr/>
              <a:t>17/04/2011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8DA-2E3C-45A3-9E4E-53451CB71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735B-DC09-4EA1-9787-0613CB1AAF71}" type="datetimeFigureOut">
              <a:rPr lang="en-GB" smtClean="0"/>
              <a:pPr/>
              <a:t>17/04/2011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8DA-2E3C-45A3-9E4E-53451CB71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735B-DC09-4EA1-9787-0613CB1AAF71}" type="datetimeFigureOut">
              <a:rPr lang="en-GB" smtClean="0"/>
              <a:pPr/>
              <a:t>17/04/2011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8DA-2E3C-45A3-9E4E-53451CB71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735B-DC09-4EA1-9787-0613CB1AAF71}" type="datetimeFigureOut">
              <a:rPr lang="en-GB" smtClean="0"/>
              <a:pPr/>
              <a:t>17/04/2011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8DA-2E3C-45A3-9E4E-53451CB71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735B-DC09-4EA1-9787-0613CB1AAF71}" type="datetimeFigureOut">
              <a:rPr lang="en-GB" smtClean="0"/>
              <a:pPr/>
              <a:t>17/04/2011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8DA-2E3C-45A3-9E4E-53451CB71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735B-DC09-4EA1-9787-0613CB1AAF71}" type="datetimeFigureOut">
              <a:rPr lang="en-GB" smtClean="0"/>
              <a:pPr/>
              <a:t>17/04/2011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8DA-2E3C-45A3-9E4E-53451CB71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735B-DC09-4EA1-9787-0613CB1AAF71}" type="datetimeFigureOut">
              <a:rPr lang="en-GB" smtClean="0"/>
              <a:pPr/>
              <a:t>17/04/2011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8DA-2E3C-45A3-9E4E-53451CB71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735B-DC09-4EA1-9787-0613CB1AAF71}" type="datetimeFigureOut">
              <a:rPr lang="en-GB" smtClean="0"/>
              <a:pPr/>
              <a:t>17/04/2011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8DA-2E3C-45A3-9E4E-53451CB71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735B-DC09-4EA1-9787-0613CB1AAF71}" type="datetimeFigureOut">
              <a:rPr lang="en-GB" smtClean="0"/>
              <a:pPr/>
              <a:t>17/04/2011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8DA-2E3C-45A3-9E4E-53451CB71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735B-DC09-4EA1-9787-0613CB1AAF71}" type="datetimeFigureOut">
              <a:rPr lang="en-GB" smtClean="0"/>
              <a:pPr/>
              <a:t>17/04/2011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8DA-2E3C-45A3-9E4E-53451CB71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735B-DC09-4EA1-9787-0613CB1AAF71}" type="datetimeFigureOut">
              <a:rPr lang="en-GB" smtClean="0"/>
              <a:pPr/>
              <a:t>17/04/2011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A8DA-2E3C-45A3-9E4E-53451CB71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B735B-DC09-4EA1-9787-0613CB1AAF71}" type="datetimeFigureOut">
              <a:rPr lang="en-GB" smtClean="0"/>
              <a:pPr/>
              <a:t>17/04/2011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9A8DA-2E3C-45A3-9E4E-53451CB71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assoc.ggb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An Introduction to Elliptic Curves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780928"/>
            <a:ext cx="7704856" cy="17526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0070C0"/>
                </a:solidFill>
              </a:rPr>
              <a:t>ATM Conference, Telford</a:t>
            </a:r>
            <a:endParaRPr lang="en-GB" sz="4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4365104"/>
            <a:ext cx="4496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Jonny Griffiths, April 2011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en-GB" dirty="0" err="1">
                <a:solidFill>
                  <a:srgbClr val="00B050"/>
                </a:solidFill>
              </a:rPr>
              <a:t>a</a:t>
            </a:r>
            <a:r>
              <a:rPr lang="en-GB" dirty="0" err="1" smtClean="0">
                <a:solidFill>
                  <a:srgbClr val="00B050"/>
                </a:solidFill>
              </a:rPr>
              <a:t>x</a:t>
            </a:r>
            <a:r>
              <a:rPr lang="en-GB" dirty="0" smtClean="0">
                <a:solidFill>
                  <a:srgbClr val="00B050"/>
                </a:solidFill>
              </a:rPr>
              <a:t> + by + c = 0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162880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B050"/>
                </a:solidFill>
              </a:rPr>
              <a:t>Straight line</a:t>
            </a:r>
            <a:endParaRPr lang="en-GB" sz="36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708920"/>
            <a:ext cx="5836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a</a:t>
            </a:r>
            <a:r>
              <a:rPr lang="en-GB" sz="3600" dirty="0" smtClean="0">
                <a:solidFill>
                  <a:srgbClr val="FF0000"/>
                </a:solidFill>
              </a:rPr>
              <a:t>x</a:t>
            </a:r>
            <a:r>
              <a:rPr lang="en-GB" sz="3600" baseline="30000" dirty="0" smtClean="0">
                <a:solidFill>
                  <a:srgbClr val="FF0000"/>
                </a:solidFill>
              </a:rPr>
              <a:t>2</a:t>
            </a:r>
            <a:r>
              <a:rPr lang="en-GB" sz="3600" dirty="0" smtClean="0">
                <a:solidFill>
                  <a:srgbClr val="FF0000"/>
                </a:solidFill>
              </a:rPr>
              <a:t> + </a:t>
            </a:r>
            <a:r>
              <a:rPr lang="en-GB" sz="3600" dirty="0" err="1" smtClean="0">
                <a:solidFill>
                  <a:srgbClr val="FF0000"/>
                </a:solidFill>
              </a:rPr>
              <a:t>bxy</a:t>
            </a:r>
            <a:r>
              <a:rPr lang="en-GB" sz="3600" dirty="0" smtClean="0">
                <a:solidFill>
                  <a:srgbClr val="FF0000"/>
                </a:solidFill>
              </a:rPr>
              <a:t> + cy</a:t>
            </a:r>
            <a:r>
              <a:rPr lang="en-GB" sz="3600" baseline="30000" dirty="0" smtClean="0">
                <a:solidFill>
                  <a:srgbClr val="FF0000"/>
                </a:solidFill>
              </a:rPr>
              <a:t>2</a:t>
            </a:r>
            <a:r>
              <a:rPr lang="en-GB" sz="3600" dirty="0" smtClean="0">
                <a:solidFill>
                  <a:srgbClr val="FF0000"/>
                </a:solidFill>
              </a:rPr>
              <a:t> + </a:t>
            </a:r>
            <a:r>
              <a:rPr lang="en-GB" sz="3600" dirty="0" err="1" smtClean="0">
                <a:solidFill>
                  <a:srgbClr val="FF0000"/>
                </a:solidFill>
              </a:rPr>
              <a:t>dx</a:t>
            </a:r>
            <a:r>
              <a:rPr lang="en-GB" sz="3600" dirty="0" smtClean="0">
                <a:solidFill>
                  <a:srgbClr val="FF0000"/>
                </a:solidFill>
              </a:rPr>
              <a:t> + </a:t>
            </a:r>
            <a:r>
              <a:rPr lang="en-GB" sz="3600" dirty="0" err="1" smtClean="0">
                <a:solidFill>
                  <a:srgbClr val="FF0000"/>
                </a:solidFill>
              </a:rPr>
              <a:t>ey</a:t>
            </a:r>
            <a:r>
              <a:rPr lang="en-GB" sz="3600" dirty="0" smtClean="0">
                <a:solidFill>
                  <a:srgbClr val="FF0000"/>
                </a:solidFill>
              </a:rPr>
              <a:t> + f = 0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371703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Conics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4653136"/>
            <a:ext cx="68309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Circle, ellipse, parabola, hyperbola, </a:t>
            </a:r>
          </a:p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pair of straight lines 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404664"/>
            <a:ext cx="6248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70C0"/>
                </a:solidFill>
              </a:rPr>
              <a:t>ax</a:t>
            </a:r>
            <a:r>
              <a:rPr lang="en-GB" sz="3600" baseline="30000" dirty="0">
                <a:solidFill>
                  <a:srgbClr val="0070C0"/>
                </a:solidFill>
              </a:rPr>
              <a:t>3</a:t>
            </a:r>
            <a:r>
              <a:rPr lang="en-GB" sz="3600" dirty="0" smtClean="0">
                <a:solidFill>
                  <a:srgbClr val="0070C0"/>
                </a:solidFill>
              </a:rPr>
              <a:t> + bx</a:t>
            </a:r>
            <a:r>
              <a:rPr lang="en-GB" sz="3600" baseline="30000" dirty="0" smtClean="0">
                <a:solidFill>
                  <a:srgbClr val="0070C0"/>
                </a:solidFill>
              </a:rPr>
              <a:t>2</a:t>
            </a:r>
            <a:r>
              <a:rPr lang="en-GB" sz="3600" dirty="0" smtClean="0">
                <a:solidFill>
                  <a:srgbClr val="0070C0"/>
                </a:solidFill>
              </a:rPr>
              <a:t>y + cxy</a:t>
            </a:r>
            <a:r>
              <a:rPr lang="en-GB" sz="3600" baseline="30000" dirty="0" smtClean="0">
                <a:solidFill>
                  <a:srgbClr val="0070C0"/>
                </a:solidFill>
              </a:rPr>
              <a:t>2</a:t>
            </a:r>
            <a:r>
              <a:rPr lang="en-GB" sz="3600" dirty="0" smtClean="0">
                <a:solidFill>
                  <a:srgbClr val="0070C0"/>
                </a:solidFill>
              </a:rPr>
              <a:t> + dy</a:t>
            </a:r>
            <a:r>
              <a:rPr lang="en-GB" sz="3600" baseline="30000" dirty="0" smtClean="0">
                <a:solidFill>
                  <a:srgbClr val="0070C0"/>
                </a:solidFill>
              </a:rPr>
              <a:t>3</a:t>
            </a:r>
            <a:r>
              <a:rPr lang="en-GB" sz="3600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GB" sz="3600" dirty="0" smtClean="0">
                <a:solidFill>
                  <a:srgbClr val="0070C0"/>
                </a:solidFill>
              </a:rPr>
              <a:t>+ ex</a:t>
            </a:r>
            <a:r>
              <a:rPr lang="en-GB" sz="3600" baseline="30000" dirty="0" smtClean="0">
                <a:solidFill>
                  <a:srgbClr val="0070C0"/>
                </a:solidFill>
              </a:rPr>
              <a:t>2</a:t>
            </a:r>
            <a:r>
              <a:rPr lang="en-GB" sz="3600" dirty="0" smtClean="0">
                <a:solidFill>
                  <a:srgbClr val="0070C0"/>
                </a:solidFill>
              </a:rPr>
              <a:t> + </a:t>
            </a:r>
            <a:r>
              <a:rPr lang="en-GB" sz="3600" dirty="0" err="1" smtClean="0">
                <a:solidFill>
                  <a:srgbClr val="0070C0"/>
                </a:solidFill>
              </a:rPr>
              <a:t>fxy</a:t>
            </a:r>
            <a:r>
              <a:rPr lang="en-GB" sz="3600" dirty="0" smtClean="0">
                <a:solidFill>
                  <a:srgbClr val="0070C0"/>
                </a:solidFill>
              </a:rPr>
              <a:t> + gy</a:t>
            </a:r>
            <a:r>
              <a:rPr lang="en-GB" sz="3600" baseline="30000" dirty="0" smtClean="0">
                <a:solidFill>
                  <a:srgbClr val="0070C0"/>
                </a:solidFill>
              </a:rPr>
              <a:t>2 </a:t>
            </a:r>
            <a:r>
              <a:rPr lang="en-GB" sz="3600" dirty="0" smtClean="0">
                <a:solidFill>
                  <a:srgbClr val="0070C0"/>
                </a:solidFill>
              </a:rPr>
              <a:t>+ </a:t>
            </a:r>
            <a:r>
              <a:rPr lang="en-GB" sz="3600" dirty="0" err="1" smtClean="0">
                <a:solidFill>
                  <a:srgbClr val="0070C0"/>
                </a:solidFill>
              </a:rPr>
              <a:t>hx</a:t>
            </a:r>
            <a:r>
              <a:rPr lang="en-GB" sz="3600" dirty="0" smtClean="0">
                <a:solidFill>
                  <a:srgbClr val="0070C0"/>
                </a:solidFill>
              </a:rPr>
              <a:t> + </a:t>
            </a:r>
            <a:r>
              <a:rPr lang="en-GB" sz="3600" dirty="0" err="1" smtClean="0">
                <a:solidFill>
                  <a:srgbClr val="0070C0"/>
                </a:solidFill>
              </a:rPr>
              <a:t>iy</a:t>
            </a:r>
            <a:r>
              <a:rPr lang="en-GB" sz="3600" dirty="0" smtClean="0">
                <a:solidFill>
                  <a:srgbClr val="0070C0"/>
                </a:solidFill>
              </a:rPr>
              <a:t> + j = 0 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1700808"/>
            <a:ext cx="2463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Elliptic curves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2420888"/>
            <a:ext cx="1459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UNLESS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3140968"/>
            <a:ext cx="58434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The curve has singularities;</a:t>
            </a:r>
          </a:p>
          <a:p>
            <a:pPr algn="ctr"/>
            <a:r>
              <a:rPr lang="en-GB" sz="3200" dirty="0">
                <a:solidFill>
                  <a:srgbClr val="00B050"/>
                </a:solidFill>
              </a:rPr>
              <a:t>a</a:t>
            </a:r>
            <a:r>
              <a:rPr lang="en-GB" sz="3200" dirty="0" smtClean="0">
                <a:solidFill>
                  <a:srgbClr val="00B050"/>
                </a:solidFill>
              </a:rPr>
              <a:t> cusp or a loop </a:t>
            </a:r>
          </a:p>
          <a:p>
            <a:pPr algn="ctr"/>
            <a:r>
              <a:rPr lang="en-GB" sz="3200" dirty="0">
                <a:solidFill>
                  <a:srgbClr val="00B050"/>
                </a:solidFill>
              </a:rPr>
              <a:t>o</a:t>
            </a:r>
            <a:r>
              <a:rPr lang="en-GB" sz="3200" dirty="0" smtClean="0">
                <a:solidFill>
                  <a:srgbClr val="00B050"/>
                </a:solidFill>
              </a:rPr>
              <a:t>r it factorises into straight lines...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5085184"/>
            <a:ext cx="5381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Some higher power curves too.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64704"/>
            <a:ext cx="72430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/>
              <a:t>Any elliptic curve can be transformed </a:t>
            </a:r>
          </a:p>
          <a:p>
            <a:pPr algn="ctr"/>
            <a:r>
              <a:rPr lang="en-GB" sz="3600" dirty="0" smtClean="0"/>
              <a:t>into </a:t>
            </a:r>
            <a:r>
              <a:rPr lang="en-GB" sz="3600" dirty="0" err="1" smtClean="0"/>
              <a:t>Weierstrauss</a:t>
            </a:r>
            <a:r>
              <a:rPr lang="en-GB" sz="3600" dirty="0" smtClean="0"/>
              <a:t> Normal Form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2276872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Y</a:t>
            </a:r>
            <a:r>
              <a:rPr lang="en-GB" sz="4400" baseline="30000" dirty="0" smtClean="0">
                <a:solidFill>
                  <a:srgbClr val="00B050"/>
                </a:solidFill>
              </a:rPr>
              <a:t>2</a:t>
            </a:r>
            <a:r>
              <a:rPr lang="en-GB" sz="4400" dirty="0" smtClean="0">
                <a:solidFill>
                  <a:srgbClr val="00B050"/>
                </a:solidFill>
              </a:rPr>
              <a:t> = X</a:t>
            </a:r>
            <a:r>
              <a:rPr lang="en-GB" sz="4400" baseline="30000" dirty="0" smtClean="0">
                <a:solidFill>
                  <a:srgbClr val="00B050"/>
                </a:solidFill>
              </a:rPr>
              <a:t>3</a:t>
            </a:r>
            <a:r>
              <a:rPr lang="en-GB" sz="4400" dirty="0" smtClean="0">
                <a:solidFill>
                  <a:srgbClr val="00B050"/>
                </a:solidFill>
              </a:rPr>
              <a:t> + </a:t>
            </a:r>
            <a:r>
              <a:rPr lang="en-GB" sz="4400" dirty="0" err="1" smtClean="0">
                <a:solidFill>
                  <a:srgbClr val="00B050"/>
                </a:solidFill>
              </a:rPr>
              <a:t>aX</a:t>
            </a:r>
            <a:r>
              <a:rPr lang="en-GB" sz="4400" dirty="0" smtClean="0">
                <a:solidFill>
                  <a:srgbClr val="00B050"/>
                </a:solidFill>
              </a:rPr>
              <a:t> + b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3068960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u</a:t>
            </a:r>
            <a:r>
              <a:rPr lang="en-GB" sz="3200" dirty="0" smtClean="0"/>
              <a:t>sing a </a:t>
            </a:r>
            <a:r>
              <a:rPr lang="en-GB" sz="3200" dirty="0" err="1" smtClean="0"/>
              <a:t>birational</a:t>
            </a:r>
            <a:r>
              <a:rPr lang="en-GB" sz="3200" dirty="0" smtClean="0"/>
              <a:t> map;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t</a:t>
            </a:r>
            <a:r>
              <a:rPr lang="en-GB" sz="3200" dirty="0" smtClean="0"/>
              <a:t>hat is, you can get from the original curve to this normal form </a:t>
            </a:r>
          </a:p>
          <a:p>
            <a:pPr algn="ctr"/>
            <a:r>
              <a:rPr lang="en-GB" sz="3200" dirty="0" smtClean="0"/>
              <a:t>and back again using rational maps. 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805264"/>
            <a:ext cx="8104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In this case we say the curves are ISOMORPHIC.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For curve to be non-singular, we require the </a:t>
            </a:r>
            <a:r>
              <a:rPr lang="en-GB" sz="3200" dirty="0" err="1" smtClean="0"/>
              <a:t>discriminant</a:t>
            </a:r>
            <a:r>
              <a:rPr lang="en-GB" sz="3200" dirty="0" smtClean="0"/>
              <a:t> to be non-zero.</a:t>
            </a:r>
            <a:endParaRPr lang="en-GB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19168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 = 4a</a:t>
            </a:r>
            <a:r>
              <a:rPr kumimoji="0" lang="en-GB" sz="4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3</a:t>
            </a:r>
            <a:r>
              <a:rPr kumimoji="0" lang="en-GB" sz="40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 + 27b</a:t>
            </a:r>
            <a:r>
              <a:rPr kumimoji="0" lang="en-GB" sz="4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2</a:t>
            </a:r>
            <a:endParaRPr kumimoji="0" lang="en-GB" sz="4000" b="0" i="0" u="none" strike="noStrike" kern="1200" cap="none" spc="0" normalizeH="0" baseline="3000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29969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  <a:sym typeface="Symbol"/>
              </a:rPr>
              <a:t>a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= -3, b = 2,  = 0.</a:t>
            </a:r>
            <a:endParaRPr kumimoji="0" lang="en-GB" sz="3200" b="0" i="0" u="none" strike="noStrike" kern="1200" cap="none" spc="0" normalizeH="0" baseline="3000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05064"/>
            <a:ext cx="3024336" cy="239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24744"/>
            <a:ext cx="4176464" cy="257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789040"/>
            <a:ext cx="3228874" cy="256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732240" y="1988840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= -2.5</a:t>
            </a:r>
          </a:p>
          <a:p>
            <a:r>
              <a:rPr lang="en-GB" dirty="0" smtClean="0"/>
              <a:t>b = 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876256" y="4869160"/>
            <a:ext cx="808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= 2.5</a:t>
            </a:r>
          </a:p>
          <a:p>
            <a:r>
              <a:rPr lang="en-GB" dirty="0" smtClean="0"/>
              <a:t>b = 1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332656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Y</a:t>
            </a:r>
            <a:r>
              <a:rPr lang="en-GB" sz="4400" baseline="30000" dirty="0" smtClean="0">
                <a:solidFill>
                  <a:srgbClr val="00B050"/>
                </a:solidFill>
              </a:rPr>
              <a:t>2</a:t>
            </a:r>
            <a:r>
              <a:rPr lang="en-GB" sz="4400" dirty="0" smtClean="0">
                <a:solidFill>
                  <a:srgbClr val="00B050"/>
                </a:solidFill>
              </a:rPr>
              <a:t> = X</a:t>
            </a:r>
            <a:r>
              <a:rPr lang="en-GB" sz="4400" baseline="30000" dirty="0" smtClean="0">
                <a:solidFill>
                  <a:srgbClr val="00B050"/>
                </a:solidFill>
              </a:rPr>
              <a:t>3</a:t>
            </a:r>
            <a:r>
              <a:rPr lang="en-GB" sz="4400" dirty="0" smtClean="0">
                <a:solidFill>
                  <a:srgbClr val="00B050"/>
                </a:solidFill>
              </a:rPr>
              <a:t> + </a:t>
            </a:r>
            <a:r>
              <a:rPr lang="en-GB" sz="4400" dirty="0" err="1" smtClean="0">
                <a:solidFill>
                  <a:srgbClr val="00B050"/>
                </a:solidFill>
              </a:rPr>
              <a:t>aX</a:t>
            </a:r>
            <a:r>
              <a:rPr lang="en-GB" sz="4400" dirty="0" smtClean="0">
                <a:solidFill>
                  <a:srgbClr val="00B050"/>
                </a:solidFill>
              </a:rPr>
              <a:t> + b</a:t>
            </a:r>
            <a:endParaRPr lang="en-GB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If two elliptic curves are isomorphic, then their j-invariants are the same.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2564904"/>
            <a:ext cx="3175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rgbClr val="0070C0"/>
                </a:solidFill>
              </a:rPr>
              <a:t>j(E) = 4a</a:t>
            </a:r>
            <a:r>
              <a:rPr lang="en-GB" sz="4800" baseline="30000" dirty="0" smtClean="0">
                <a:solidFill>
                  <a:srgbClr val="0070C0"/>
                </a:solidFill>
              </a:rPr>
              <a:t>3</a:t>
            </a:r>
            <a:r>
              <a:rPr lang="en-GB" sz="4800" dirty="0" smtClean="0">
                <a:solidFill>
                  <a:srgbClr val="0070C0"/>
                </a:solidFill>
              </a:rPr>
              <a:t>/</a:t>
            </a:r>
            <a:r>
              <a:rPr lang="en-GB" sz="4800" dirty="0" smtClean="0">
                <a:solidFill>
                  <a:srgbClr val="0070C0"/>
                </a:solidFill>
                <a:sym typeface="Symbol"/>
              </a:rPr>
              <a:t>.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4221088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(Converse is true over </a:t>
            </a: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  <a:latin typeface="Broadway" pitchFamily="82" charset="0"/>
              </a:rPr>
              <a:t>C</a:t>
            </a: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but not quite over </a:t>
            </a: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  <a:latin typeface="Broadway" pitchFamily="82" charset="0"/>
              </a:rPr>
              <a:t>Q</a:t>
            </a: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algn="ctr"/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a few extra conditions required!) </a:t>
            </a: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For example...</a:t>
            </a:r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39552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Transforming to Normal Form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140968"/>
            <a:ext cx="3716288" cy="328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2636912"/>
            <a:ext cx="35623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3728" y="26064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This becomes...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16632"/>
            <a:ext cx="34833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052736"/>
            <a:ext cx="74771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204864"/>
            <a:ext cx="581730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996952"/>
            <a:ext cx="76295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5" y="4221088"/>
            <a:ext cx="5638073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3608" y="4941168"/>
            <a:ext cx="74961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61382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5" y="1916832"/>
            <a:ext cx="780566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509120"/>
            <a:ext cx="3619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3068960"/>
            <a:ext cx="50482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8879" y="764704"/>
            <a:ext cx="50840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/>
              <a:t>Where does a straight line</a:t>
            </a:r>
          </a:p>
          <a:p>
            <a:pPr algn="ctr"/>
            <a:r>
              <a:rPr lang="en-GB" sz="3600" dirty="0" smtClean="0"/>
              <a:t>cross our elliptic curve </a:t>
            </a:r>
          </a:p>
          <a:p>
            <a:pPr algn="ctr"/>
            <a:r>
              <a:rPr lang="en-GB" sz="3600" dirty="0" smtClean="0"/>
              <a:t>in normal form?  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3573016"/>
            <a:ext cx="58546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/>
              <a:t>We are solving simultaneously</a:t>
            </a:r>
          </a:p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y = </a:t>
            </a:r>
            <a:r>
              <a:rPr lang="en-GB" sz="3600" dirty="0" err="1" smtClean="0">
                <a:solidFill>
                  <a:srgbClr val="FF0000"/>
                </a:solidFill>
              </a:rPr>
              <a:t>mx</a:t>
            </a:r>
            <a:r>
              <a:rPr lang="en-GB" sz="3600" dirty="0" smtClean="0">
                <a:solidFill>
                  <a:srgbClr val="FF0000"/>
                </a:solidFill>
              </a:rPr>
              <a:t> + c, </a:t>
            </a:r>
            <a:r>
              <a:rPr lang="en-GB" sz="3600" dirty="0" smtClean="0">
                <a:solidFill>
                  <a:srgbClr val="0070C0"/>
                </a:solidFill>
              </a:rPr>
              <a:t>y</a:t>
            </a:r>
            <a:r>
              <a:rPr lang="en-GB" sz="3600" baseline="30000" dirty="0" smtClean="0">
                <a:solidFill>
                  <a:srgbClr val="0070C0"/>
                </a:solidFill>
              </a:rPr>
              <a:t>2</a:t>
            </a:r>
            <a:r>
              <a:rPr lang="en-GB" sz="3600" dirty="0" smtClean="0">
                <a:solidFill>
                  <a:srgbClr val="0070C0"/>
                </a:solidFill>
              </a:rPr>
              <a:t> = x</a:t>
            </a:r>
            <a:r>
              <a:rPr lang="en-GB" sz="3600" baseline="30000" dirty="0" smtClean="0">
                <a:solidFill>
                  <a:srgbClr val="0070C0"/>
                </a:solidFill>
              </a:rPr>
              <a:t>3</a:t>
            </a:r>
            <a:r>
              <a:rPr lang="en-GB" sz="3600" dirty="0" smtClean="0">
                <a:solidFill>
                  <a:srgbClr val="0070C0"/>
                </a:solidFill>
              </a:rPr>
              <a:t> + </a:t>
            </a:r>
            <a:r>
              <a:rPr lang="en-GB" sz="3600" dirty="0" err="1" smtClean="0">
                <a:solidFill>
                  <a:srgbClr val="0070C0"/>
                </a:solidFill>
              </a:rPr>
              <a:t>ax</a:t>
            </a:r>
            <a:r>
              <a:rPr lang="en-GB" sz="3600" dirty="0" smtClean="0">
                <a:solidFill>
                  <a:srgbClr val="0070C0"/>
                </a:solidFill>
              </a:rPr>
              <a:t> + b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869160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w</a:t>
            </a:r>
            <a:r>
              <a:rPr lang="en-GB" sz="3600" dirty="0" smtClean="0"/>
              <a:t>hich gives</a:t>
            </a:r>
          </a:p>
          <a:p>
            <a:pPr algn="ctr"/>
            <a:r>
              <a:rPr lang="en-GB" sz="3600" dirty="0">
                <a:solidFill>
                  <a:srgbClr val="00B050"/>
                </a:solidFill>
              </a:rPr>
              <a:t>x</a:t>
            </a:r>
            <a:r>
              <a:rPr lang="en-GB" sz="3600" baseline="30000" dirty="0" smtClean="0">
                <a:solidFill>
                  <a:srgbClr val="00B050"/>
                </a:solidFill>
              </a:rPr>
              <a:t>3 </a:t>
            </a:r>
            <a:r>
              <a:rPr lang="en-GB" sz="3600" dirty="0" smtClean="0">
                <a:solidFill>
                  <a:srgbClr val="00B050"/>
                </a:solidFill>
              </a:rPr>
              <a:t>- m</a:t>
            </a:r>
            <a:r>
              <a:rPr lang="en-GB" sz="3600" baseline="30000" dirty="0" smtClean="0">
                <a:solidFill>
                  <a:srgbClr val="00B050"/>
                </a:solidFill>
              </a:rPr>
              <a:t>2</a:t>
            </a:r>
            <a:r>
              <a:rPr lang="en-GB" sz="3600" dirty="0" smtClean="0">
                <a:solidFill>
                  <a:srgbClr val="00B050"/>
                </a:solidFill>
              </a:rPr>
              <a:t>x</a:t>
            </a:r>
            <a:r>
              <a:rPr lang="en-GB" sz="3600" baseline="30000" dirty="0" smtClean="0">
                <a:solidFill>
                  <a:srgbClr val="00B050"/>
                </a:solidFill>
              </a:rPr>
              <a:t>2 </a:t>
            </a:r>
            <a:r>
              <a:rPr lang="en-GB" sz="3600" dirty="0" smtClean="0">
                <a:solidFill>
                  <a:srgbClr val="00B050"/>
                </a:solidFill>
              </a:rPr>
              <a:t>+ x(a - 2cm) + b - c</a:t>
            </a:r>
            <a:r>
              <a:rPr lang="en-GB" sz="3600" baseline="30000" dirty="0" smtClean="0">
                <a:solidFill>
                  <a:srgbClr val="00B050"/>
                </a:solidFill>
              </a:rPr>
              <a:t>2 </a:t>
            </a:r>
            <a:r>
              <a:rPr lang="en-GB" sz="3600" dirty="0" smtClean="0">
                <a:solidFill>
                  <a:srgbClr val="00B050"/>
                </a:solidFill>
              </a:rPr>
              <a:t>= 0</a:t>
            </a:r>
            <a:endParaRPr lang="en-GB" sz="3600" dirty="0">
              <a:solidFill>
                <a:srgbClr val="00B05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620688"/>
            <a:ext cx="2759199" cy="262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10</a:t>
            </a:r>
            <a:r>
              <a:rPr lang="en-GB" baseline="30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+9</a:t>
            </a:r>
            <a:r>
              <a:rPr lang="en-GB" baseline="30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=12</a:t>
            </a:r>
            <a:r>
              <a:rPr lang="en-GB" baseline="30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+1</a:t>
            </a:r>
            <a:r>
              <a:rPr lang="en-GB" baseline="30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= 1729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772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GB" sz="4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+y</a:t>
            </a:r>
            <a:r>
              <a:rPr kumimoji="0" lang="en-GB" sz="4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1729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3284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Symmetrical about y = x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9552" y="48691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x</a:t>
            </a:r>
            <a:r>
              <a:rPr kumimoji="0" lang="en-GB" sz="4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+y</a:t>
            </a:r>
            <a:r>
              <a:rPr kumimoji="0" lang="en-GB" sz="4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=(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x+y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)(x</a:t>
            </a:r>
            <a:r>
              <a:rPr kumimoji="0" lang="en-GB" sz="4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-xy+y</a:t>
            </a:r>
            <a:r>
              <a:rPr kumimoji="0" lang="en-GB" sz="4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This is a cubic equation </a:t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dirty="0" smtClean="0">
                <a:solidFill>
                  <a:srgbClr val="00B050"/>
                </a:solidFill>
              </a:rPr>
              <a:t>with at most three real roots.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2492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Note; if it has two real </a:t>
            </a:r>
            <a:r>
              <a:rPr lang="en-GB" sz="4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roots,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must have a third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real root.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4149080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 if we pick two points on the curve,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GB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he line joining them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MUST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cut the curve in a third point.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76672"/>
            <a:ext cx="6086475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652120" y="263691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P+Q+R=</a:t>
            </a:r>
            <a:r>
              <a:rPr lang="en-GB" sz="3600" dirty="0" smtClean="0">
                <a:latin typeface="Broadway" pitchFamily="82" charset="0"/>
              </a:rPr>
              <a:t>0</a:t>
            </a:r>
            <a:endParaRPr lang="en-GB" sz="3600" dirty="0">
              <a:latin typeface="Broadway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414908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P+Q=-R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Amazing fact...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1196752"/>
            <a:ext cx="64626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The set of points on the curve </a:t>
            </a:r>
          </a:p>
          <a:p>
            <a:pPr algn="ctr"/>
            <a:r>
              <a:rPr lang="en-GB" sz="3200" dirty="0" smtClean="0"/>
              <a:t>together with this addition operation </a:t>
            </a:r>
          </a:p>
          <a:p>
            <a:pPr algn="ctr"/>
            <a:r>
              <a:rPr lang="en-GB" sz="3200" dirty="0" smtClean="0"/>
              <a:t>form a group. 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2780928"/>
            <a:ext cx="3574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70C0"/>
                </a:solidFill>
              </a:rPr>
              <a:t>Closed – certainly.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3717032"/>
            <a:ext cx="6489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We want P and –P to be inverses. </a:t>
            </a: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65313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So P + -P = </a:t>
            </a:r>
            <a:r>
              <a:rPr lang="en-GB" sz="3200" dirty="0" smtClean="0">
                <a:solidFill>
                  <a:srgbClr val="00B050"/>
                </a:solidFill>
                <a:latin typeface="Broadway" pitchFamily="82" charset="0"/>
              </a:rPr>
              <a:t>0</a:t>
            </a:r>
            <a:r>
              <a:rPr lang="en-GB" sz="3200" dirty="0" smtClean="0">
                <a:solidFill>
                  <a:srgbClr val="00B050"/>
                </a:solidFill>
              </a:rPr>
              <a:t>, and we define </a:t>
            </a:r>
            <a:r>
              <a:rPr lang="en-GB" sz="3200" dirty="0" smtClean="0">
                <a:solidFill>
                  <a:srgbClr val="00B050"/>
                </a:solidFill>
                <a:latin typeface="Broadway" pitchFamily="82" charset="0"/>
              </a:rPr>
              <a:t>0</a:t>
            </a:r>
            <a:r>
              <a:rPr lang="en-GB" sz="3200" dirty="0" smtClean="0">
                <a:solidFill>
                  <a:srgbClr val="00B050"/>
                </a:solidFill>
              </a:rPr>
              <a:t>, </a:t>
            </a:r>
          </a:p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the identity here, as the point at infinity.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en-GB" dirty="0" err="1" smtClean="0">
                <a:solidFill>
                  <a:srgbClr val="FF0000"/>
                </a:solidFill>
              </a:rPr>
              <a:t>Associativity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321297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/>
              <a:t>Geogebra</a:t>
            </a:r>
            <a:r>
              <a:rPr lang="en-GB" sz="3600" dirty="0" smtClean="0"/>
              <a:t> </a:t>
            </a:r>
            <a:r>
              <a:rPr lang="en-GB" sz="3600" dirty="0" smtClean="0">
                <a:hlinkClick r:id="rId2" action="ppaction://hlinkfile"/>
              </a:rPr>
              <a:t>demonstration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en-GB" dirty="0" smtClean="0"/>
              <a:t>We can form multiples of a point by taking the tangent at that point. </a:t>
            </a:r>
            <a:endParaRPr lang="en-GB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132856"/>
            <a:ext cx="518457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6200000" flipH="1">
            <a:off x="2375756" y="3609020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Sometimes we find that </a:t>
            </a:r>
            <a:r>
              <a:rPr lang="en-GB" sz="3200" dirty="0" err="1" smtClean="0"/>
              <a:t>kP</a:t>
            </a:r>
            <a:r>
              <a:rPr lang="en-GB" sz="3200" dirty="0" smtClean="0"/>
              <a:t> = </a:t>
            </a:r>
            <a:r>
              <a:rPr lang="en-GB" sz="3200" dirty="0" smtClean="0">
                <a:latin typeface="Broadway" pitchFamily="82" charset="0"/>
              </a:rPr>
              <a:t>0</a:t>
            </a:r>
            <a:r>
              <a:rPr lang="en-GB" sz="3200" dirty="0" smtClean="0"/>
              <a:t>.</a:t>
            </a:r>
            <a:br>
              <a:rPr lang="en-GB" sz="3200" dirty="0" smtClean="0"/>
            </a:br>
            <a:r>
              <a:rPr lang="en-GB" sz="3200" dirty="0" smtClean="0"/>
              <a:t>In this case we say that P is a torsion point. </a:t>
            </a:r>
            <a:endParaRPr lang="en-GB" sz="3200" dirty="0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490820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84168" y="2276872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y</a:t>
            </a:r>
            <a:r>
              <a:rPr lang="en-GB" sz="4400" baseline="30000" dirty="0" smtClean="0"/>
              <a:t>2</a:t>
            </a:r>
            <a:r>
              <a:rPr lang="en-GB" sz="4400" dirty="0" smtClean="0"/>
              <a:t>=x</a:t>
            </a:r>
            <a:r>
              <a:rPr lang="en-GB" sz="4400" baseline="30000" dirty="0" smtClean="0"/>
              <a:t>3</a:t>
            </a:r>
            <a:r>
              <a:rPr lang="en-GB" sz="4400" dirty="0" smtClean="0"/>
              <a:t>+1</a:t>
            </a:r>
            <a:endParaRPr lang="en-GB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3356992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6P=</a:t>
            </a:r>
            <a:r>
              <a:rPr lang="en-GB" sz="4400" dirty="0" smtClean="0">
                <a:latin typeface="Broadway" pitchFamily="82" charset="0"/>
              </a:rPr>
              <a:t>0</a:t>
            </a:r>
            <a:endParaRPr lang="en-GB" sz="4400" dirty="0">
              <a:latin typeface="Broadway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6176" y="4653136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P is of order 6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en-GB" dirty="0" smtClean="0"/>
              <a:t>Notice that if </a:t>
            </a:r>
            <a:r>
              <a:rPr lang="en-GB" err="1" smtClean="0"/>
              <a:t>m</a:t>
            </a:r>
            <a:r>
              <a:rPr lang="en-GB" smtClean="0"/>
              <a:t>, c, a </a:t>
            </a:r>
            <a:r>
              <a:rPr lang="en-GB" dirty="0" smtClean="0"/>
              <a:t>and b are rational, then the set of rational points on the curve form a group.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2636912"/>
            <a:ext cx="3574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70C0"/>
                </a:solidFill>
              </a:rPr>
              <a:t>Closed – certainly.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3284984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50"/>
                </a:solidFill>
              </a:rPr>
              <a:t>x</a:t>
            </a:r>
            <a:r>
              <a:rPr lang="en-GB" sz="3600" baseline="30000" dirty="0" smtClean="0">
                <a:solidFill>
                  <a:srgbClr val="00B050"/>
                </a:solidFill>
              </a:rPr>
              <a:t>3 </a:t>
            </a:r>
            <a:r>
              <a:rPr lang="en-GB" sz="3600" dirty="0" smtClean="0">
                <a:solidFill>
                  <a:srgbClr val="00B050"/>
                </a:solidFill>
              </a:rPr>
              <a:t>- m</a:t>
            </a:r>
            <a:r>
              <a:rPr lang="en-GB" sz="3600" baseline="30000" dirty="0" smtClean="0">
                <a:solidFill>
                  <a:srgbClr val="00B050"/>
                </a:solidFill>
              </a:rPr>
              <a:t>2</a:t>
            </a:r>
            <a:r>
              <a:rPr lang="en-GB" sz="3600" dirty="0" smtClean="0">
                <a:solidFill>
                  <a:srgbClr val="00B050"/>
                </a:solidFill>
              </a:rPr>
              <a:t>x</a:t>
            </a:r>
            <a:r>
              <a:rPr lang="en-GB" sz="3600" baseline="30000" dirty="0" smtClean="0">
                <a:solidFill>
                  <a:srgbClr val="00B050"/>
                </a:solidFill>
              </a:rPr>
              <a:t>2 </a:t>
            </a:r>
            <a:r>
              <a:rPr lang="en-GB" sz="3600" dirty="0" smtClean="0">
                <a:solidFill>
                  <a:srgbClr val="00B050"/>
                </a:solidFill>
              </a:rPr>
              <a:t>+ x(a - 2cm) + b - c</a:t>
            </a:r>
            <a:r>
              <a:rPr lang="en-GB" sz="3600" baseline="30000" dirty="0" smtClean="0">
                <a:solidFill>
                  <a:srgbClr val="00B050"/>
                </a:solidFill>
              </a:rPr>
              <a:t>2 </a:t>
            </a:r>
            <a:r>
              <a:rPr lang="en-GB" sz="3600" dirty="0" smtClean="0">
                <a:solidFill>
                  <a:srgbClr val="00B050"/>
                </a:solidFill>
              </a:rPr>
              <a:t>= 0</a:t>
            </a:r>
            <a:endParaRPr lang="en-GB" sz="36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5085184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Inverses and identity as before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386" y="4005064"/>
            <a:ext cx="8187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70C0"/>
                </a:solidFill>
              </a:rPr>
              <a:t>If two roots are rational, the third must be.</a:t>
            </a:r>
            <a:endParaRPr lang="en-GB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36704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Mordell</a:t>
            </a:r>
            <a:r>
              <a:rPr lang="en-GB" dirty="0" smtClean="0">
                <a:solidFill>
                  <a:srgbClr val="FF0000"/>
                </a:solidFill>
              </a:rPr>
              <a:t> Theorem (1922)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Let E be an elliptic curve </a:t>
            </a:r>
            <a:br>
              <a:rPr lang="en-GB" dirty="0" smtClean="0"/>
            </a:br>
            <a:r>
              <a:rPr lang="en-GB" dirty="0" smtClean="0"/>
              <a:t>defined over </a:t>
            </a:r>
            <a:r>
              <a:rPr lang="en-GB" dirty="0" smtClean="0">
                <a:latin typeface="Broadway" pitchFamily="82" charset="0"/>
              </a:rPr>
              <a:t>Q</a:t>
            </a:r>
            <a:r>
              <a:rPr lang="en-GB" dirty="0" smtClean="0"/>
              <a:t>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Then E(</a:t>
            </a:r>
            <a:r>
              <a:rPr lang="en-GB" dirty="0" smtClean="0">
                <a:latin typeface="Broadway" pitchFamily="82" charset="0"/>
              </a:rPr>
              <a:t>Q</a:t>
            </a:r>
            <a:r>
              <a:rPr lang="en-GB" dirty="0" smtClean="0"/>
              <a:t>) is a finitely generated </a:t>
            </a:r>
            <a:r>
              <a:rPr lang="en-GB" dirty="0" err="1" smtClean="0"/>
              <a:t>Abelian</a:t>
            </a:r>
            <a:r>
              <a:rPr lang="en-GB" dirty="0" smtClean="0"/>
              <a:t> group.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i="1" dirty="0" smtClean="0"/>
              <a:t>(</a:t>
            </a:r>
            <a:r>
              <a:rPr lang="en-GB" i="1" dirty="0" err="1" smtClean="0"/>
              <a:t>Mordell</a:t>
            </a:r>
            <a:r>
              <a:rPr lang="en-GB" i="1" dirty="0" smtClean="0"/>
              <a:t>-Weil Theorem [1928]</a:t>
            </a:r>
            <a:br>
              <a:rPr lang="en-GB" i="1" dirty="0" smtClean="0"/>
            </a:br>
            <a:r>
              <a:rPr lang="en-GB" i="1" dirty="0" smtClean="0"/>
              <a:t>generalises this.) 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04664"/>
            <a:ext cx="7632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Siegel’s Theorem (1929) </a:t>
            </a:r>
          </a:p>
          <a:p>
            <a:pPr algn="ctr"/>
            <a:endParaRPr lang="en-GB" sz="4400" dirty="0" smtClean="0"/>
          </a:p>
          <a:p>
            <a:pPr algn="ctr"/>
            <a:r>
              <a:rPr lang="en-GB" sz="4400" dirty="0" smtClean="0"/>
              <a:t>If a, b and c are rational, </a:t>
            </a:r>
          </a:p>
          <a:p>
            <a:pPr algn="ctr"/>
            <a:r>
              <a:rPr lang="en-GB" sz="4400" dirty="0" smtClean="0"/>
              <a:t>(and if x</a:t>
            </a:r>
            <a:r>
              <a:rPr lang="en-GB" sz="4400" baseline="30000" dirty="0" smtClean="0"/>
              <a:t>3</a:t>
            </a:r>
            <a:r>
              <a:rPr lang="en-GB" sz="4400" dirty="0" smtClean="0"/>
              <a:t>+ax</a:t>
            </a:r>
            <a:r>
              <a:rPr lang="en-GB" sz="4400" baseline="30000" dirty="0" smtClean="0"/>
              <a:t>2</a:t>
            </a:r>
            <a:r>
              <a:rPr lang="en-GB" sz="4400" dirty="0" smtClean="0"/>
              <a:t>+bx+c =0 </a:t>
            </a:r>
          </a:p>
          <a:p>
            <a:pPr algn="ctr"/>
            <a:r>
              <a:rPr lang="en-GB" sz="4400" dirty="0" smtClean="0"/>
              <a:t>has no repeated solutions), </a:t>
            </a:r>
          </a:p>
          <a:p>
            <a:pPr algn="ctr"/>
            <a:r>
              <a:rPr lang="en-GB" sz="4400" dirty="0" smtClean="0"/>
              <a:t>then there are finitely many integer points on </a:t>
            </a:r>
          </a:p>
          <a:p>
            <a:pPr algn="ctr"/>
            <a:r>
              <a:rPr lang="en-GB" sz="4400" dirty="0" smtClean="0"/>
              <a:t>y</a:t>
            </a:r>
            <a:r>
              <a:rPr lang="en-GB" sz="4400" baseline="30000" dirty="0" smtClean="0"/>
              <a:t>2</a:t>
            </a:r>
            <a:r>
              <a:rPr lang="en-GB" sz="4400" dirty="0" smtClean="0"/>
              <a:t> = x</a:t>
            </a:r>
            <a:r>
              <a:rPr lang="en-GB" sz="4400" baseline="30000" dirty="0" smtClean="0"/>
              <a:t>3</a:t>
            </a:r>
            <a:r>
              <a:rPr lang="en-GB" sz="4400" dirty="0" smtClean="0"/>
              <a:t> + ax</a:t>
            </a:r>
            <a:r>
              <a:rPr lang="en-GB" sz="4400" baseline="30000" dirty="0" smtClean="0"/>
              <a:t>2</a:t>
            </a:r>
            <a:r>
              <a:rPr lang="en-GB" sz="4400" dirty="0" smtClean="0"/>
              <a:t> +</a:t>
            </a:r>
            <a:r>
              <a:rPr lang="en-GB" sz="4400" dirty="0" err="1" smtClean="0"/>
              <a:t>bx</a:t>
            </a:r>
            <a:r>
              <a:rPr lang="en-GB" sz="4400" dirty="0" smtClean="0"/>
              <a:t> + c.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764704"/>
            <a:ext cx="6796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The </a:t>
            </a:r>
            <a:r>
              <a:rPr lang="en-GB" sz="3600" dirty="0" err="1" smtClean="0">
                <a:solidFill>
                  <a:srgbClr val="FF0000"/>
                </a:solidFill>
              </a:rPr>
              <a:t>Nagell</a:t>
            </a:r>
            <a:r>
              <a:rPr lang="en-GB" sz="3600" dirty="0" smtClean="0">
                <a:solidFill>
                  <a:srgbClr val="FF0000"/>
                </a:solidFill>
              </a:rPr>
              <a:t>-Lutz Theorem (1935-37)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2060848"/>
            <a:ext cx="676875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If E(</a:t>
            </a:r>
            <a:r>
              <a:rPr lang="en-GB" sz="2400" dirty="0" smtClean="0">
                <a:latin typeface="Broadway" pitchFamily="82" charset="0"/>
              </a:rPr>
              <a:t>Q</a:t>
            </a:r>
            <a:r>
              <a:rPr lang="en-GB" sz="2400" dirty="0" smtClean="0"/>
              <a:t>) is the elliptic curve y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= x</a:t>
            </a:r>
            <a:r>
              <a:rPr lang="en-GB" sz="2400" baseline="30000" dirty="0" smtClean="0"/>
              <a:t>3</a:t>
            </a:r>
            <a:r>
              <a:rPr lang="en-GB" sz="2400" dirty="0" smtClean="0"/>
              <a:t> + </a:t>
            </a:r>
            <a:r>
              <a:rPr lang="en-GB" sz="2400" dirty="0" err="1" smtClean="0"/>
              <a:t>ax</a:t>
            </a:r>
            <a:r>
              <a:rPr lang="en-GB" sz="2400" dirty="0" smtClean="0"/>
              <a:t> + b, </a:t>
            </a:r>
          </a:p>
          <a:p>
            <a:pPr algn="ctr"/>
            <a:r>
              <a:rPr lang="en-GB" sz="2400" dirty="0" smtClean="0"/>
              <a:t>where a and b are in </a:t>
            </a:r>
            <a:r>
              <a:rPr lang="en-GB" sz="2400" dirty="0" smtClean="0">
                <a:latin typeface="Broadway" pitchFamily="82" charset="0"/>
              </a:rPr>
              <a:t>Z</a:t>
            </a:r>
            <a:r>
              <a:rPr lang="en-GB" sz="2400" dirty="0" smtClean="0"/>
              <a:t>,</a:t>
            </a:r>
          </a:p>
          <a:p>
            <a:pPr algn="ctr"/>
            <a:r>
              <a:rPr lang="en-GB" sz="2400" dirty="0" smtClean="0"/>
              <a:t>then for all non-zero torsion points P = (u, v),</a:t>
            </a:r>
          </a:p>
          <a:p>
            <a:pPr algn="ctr"/>
            <a:endParaRPr lang="en-GB" sz="2400" dirty="0" smtClean="0"/>
          </a:p>
          <a:p>
            <a:pPr marL="342900" indent="-342900" algn="ctr">
              <a:buAutoNum type="arabicPeriod"/>
            </a:pPr>
            <a:r>
              <a:rPr lang="en-GB" sz="2400" dirty="0" smtClean="0">
                <a:solidFill>
                  <a:srgbClr val="0070C0"/>
                </a:solidFill>
              </a:rPr>
              <a:t>u, v are in </a:t>
            </a:r>
            <a:r>
              <a:rPr lang="en-GB" sz="2400" dirty="0" smtClean="0">
                <a:solidFill>
                  <a:srgbClr val="0070C0"/>
                </a:solidFill>
                <a:latin typeface="Broadway" pitchFamily="82" charset="0"/>
              </a:rPr>
              <a:t>Z</a:t>
            </a:r>
            <a:r>
              <a:rPr lang="en-GB" sz="2400" dirty="0" smtClean="0">
                <a:solidFill>
                  <a:srgbClr val="0070C0"/>
                </a:solidFill>
              </a:rPr>
              <a:t>,</a:t>
            </a:r>
          </a:p>
          <a:p>
            <a:pPr marL="342900" indent="-342900" algn="ctr">
              <a:buAutoNum type="arabicPeriod"/>
            </a:pPr>
            <a:endParaRPr lang="en-GB" sz="2400" dirty="0" smtClean="0"/>
          </a:p>
          <a:p>
            <a:pPr marL="342900" indent="-342900" algn="ctr">
              <a:buAutoNum type="arabicPeriod"/>
            </a:pP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If P is of order greater than 2, </a:t>
            </a:r>
          </a:p>
          <a:p>
            <a:pPr marL="342900" indent="-342900" algn="ctr"/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 divides 4a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 + 27b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</a:p>
          <a:p>
            <a:pPr marL="342900" indent="-342900" algn="ctr">
              <a:buAutoNum type="arabicPeriod"/>
            </a:pPr>
            <a:endParaRPr lang="en-GB" sz="2400" baseline="30000" dirty="0" smtClean="0"/>
          </a:p>
          <a:p>
            <a:pPr marL="342900" indent="-342900" algn="ctr"/>
            <a:r>
              <a:rPr lang="en-GB" sz="2400" dirty="0" smtClean="0">
                <a:solidFill>
                  <a:srgbClr val="7030A0"/>
                </a:solidFill>
              </a:rPr>
              <a:t>3. If P is of order 2, then v = 0 and u</a:t>
            </a:r>
            <a:r>
              <a:rPr lang="en-GB" sz="2400" baseline="30000" dirty="0" smtClean="0">
                <a:solidFill>
                  <a:srgbClr val="7030A0"/>
                </a:solidFill>
              </a:rPr>
              <a:t>3</a:t>
            </a:r>
            <a:r>
              <a:rPr lang="en-GB" sz="2400" dirty="0" smtClean="0">
                <a:solidFill>
                  <a:srgbClr val="7030A0"/>
                </a:solidFill>
              </a:rPr>
              <a:t> + au + b = 0.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838" y="357188"/>
            <a:ext cx="71723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Mordell</a:t>
            </a:r>
            <a:r>
              <a:rPr lang="en-GB" dirty="0" smtClean="0"/>
              <a:t> – Weil Theorem implies that E(</a:t>
            </a:r>
            <a:r>
              <a:rPr lang="en-GB" dirty="0" smtClean="0">
                <a:latin typeface="Broadway" pitchFamily="82" charset="0"/>
              </a:rPr>
              <a:t>Q</a:t>
            </a:r>
            <a:r>
              <a:rPr lang="en-GB" dirty="0" smtClean="0"/>
              <a:t>) is isomorphic to </a:t>
            </a:r>
            <a:br>
              <a:rPr lang="en-GB" dirty="0" smtClean="0"/>
            </a:br>
            <a:r>
              <a:rPr lang="en-GB" dirty="0" err="1" smtClean="0"/>
              <a:t>E</a:t>
            </a:r>
            <a:r>
              <a:rPr lang="en-GB" baseline="-25000" dirty="0" err="1" smtClean="0"/>
              <a:t>torsion</a:t>
            </a:r>
            <a:r>
              <a:rPr lang="en-GB" dirty="0" smtClean="0"/>
              <a:t>(</a:t>
            </a:r>
            <a:r>
              <a:rPr lang="en-GB" dirty="0" smtClean="0">
                <a:latin typeface="Broadway" pitchFamily="82" charset="0"/>
              </a:rPr>
              <a:t>Q</a:t>
            </a:r>
            <a:r>
              <a:rPr lang="en-GB" dirty="0" smtClean="0"/>
              <a:t>) </a:t>
            </a:r>
            <a:r>
              <a:rPr lang="en-GB" dirty="0" smtClean="0">
                <a:sym typeface="Symbol"/>
              </a:rPr>
              <a:t> </a:t>
            </a:r>
            <a:r>
              <a:rPr lang="en-GB" dirty="0" err="1" smtClean="0">
                <a:latin typeface="Broadway" pitchFamily="82" charset="0"/>
                <a:sym typeface="Symbol"/>
              </a:rPr>
              <a:t>Z</a:t>
            </a:r>
            <a:r>
              <a:rPr lang="en-GB" baseline="30000" dirty="0" err="1" smtClean="0">
                <a:sym typeface="Symbol"/>
              </a:rPr>
              <a:t>r</a:t>
            </a:r>
            <a:endParaRPr lang="en-GB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2924944"/>
            <a:ext cx="52705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The number r is called </a:t>
            </a:r>
          </a:p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the RANK of the elliptic curve.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4509120"/>
            <a:ext cx="4404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How big can the rank be?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5373216"/>
            <a:ext cx="2858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Nobody knows. 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827584" y="1844824"/>
            <a:ext cx="734258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charset="0"/>
                <a:cs typeface="Arial" charset="0"/>
              </a:rPr>
              <a:t>y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charset="0"/>
                <a:cs typeface="Arial" charset="0"/>
              </a:rPr>
              <a:t> +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charset="0"/>
                <a:cs typeface="Arial" charset="0"/>
              </a:rPr>
              <a:t>xy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charset="0"/>
                <a:cs typeface="Arial" charset="0"/>
              </a:rPr>
              <a:t> =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charset="0"/>
                <a:cs typeface="Arial" charset="0"/>
              </a:rPr>
              <a:t>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charset="0"/>
                <a:cs typeface="Arial" charset="0"/>
              </a:rPr>
              <a:t>3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charset="0"/>
                <a:cs typeface="Arial" charset="0"/>
              </a:rPr>
              <a:t>− 2617596002705884096311701787701203903556438969515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charset="0"/>
                <a:cs typeface="Arial" charset="0"/>
              </a:rPr>
              <a:t>x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charset="0"/>
                <a:cs typeface="Arial" charset="0"/>
              </a:rPr>
              <a:t>+ 5106938147613148648974217710037377208977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charset="0"/>
                <a:cs typeface="Arial" charset="0"/>
              </a:rPr>
              <a:t>9103253890567848326775119094885041.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052736"/>
            <a:ext cx="76236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Largest rank so far found; 18 by </a:t>
            </a:r>
            <a:r>
              <a:rPr lang="en-GB" sz="3200" dirty="0" err="1" smtClean="0">
                <a:solidFill>
                  <a:srgbClr val="FF0000"/>
                </a:solidFill>
              </a:rPr>
              <a:t>Elkies</a:t>
            </a:r>
            <a:r>
              <a:rPr lang="en-GB" sz="3200" dirty="0" smtClean="0">
                <a:solidFill>
                  <a:srgbClr val="FF0000"/>
                </a:solidFill>
              </a:rPr>
              <a:t> (2006)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5445224"/>
            <a:ext cx="5475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Curves of rank at least 28 exist.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Mazur’s Theorem (1977)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torsion subgroup of E(</a:t>
            </a:r>
            <a:r>
              <a:rPr lang="en-GB" dirty="0" smtClean="0">
                <a:latin typeface="Broadway" pitchFamily="82" charset="0"/>
              </a:rPr>
              <a:t>Q</a:t>
            </a:r>
            <a:r>
              <a:rPr lang="en-GB" dirty="0" smtClean="0"/>
              <a:t>) is isomorphic to </a:t>
            </a:r>
            <a:r>
              <a:rPr lang="en-GB" dirty="0" smtClean="0">
                <a:latin typeface="Broadway" pitchFamily="82" charset="0"/>
              </a:rPr>
              <a:t>Z</a:t>
            </a:r>
            <a:r>
              <a:rPr lang="en-GB" dirty="0" smtClean="0"/>
              <a:t>/</a:t>
            </a:r>
            <a:r>
              <a:rPr lang="en-GB" dirty="0" err="1" smtClean="0"/>
              <a:t>n</a:t>
            </a:r>
            <a:r>
              <a:rPr lang="en-GB" dirty="0" err="1" smtClean="0">
                <a:latin typeface="Broadway" pitchFamily="82" charset="0"/>
              </a:rPr>
              <a:t>Z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for some n in </a:t>
            </a:r>
            <a:br>
              <a:rPr lang="en-GB" dirty="0" smtClean="0"/>
            </a:br>
            <a:r>
              <a:rPr lang="en-GB" dirty="0" smtClean="0"/>
              <a:t>{1, 2, 3, 4, 5, 6, 7, 8, 9, 10, 12}</a:t>
            </a:r>
            <a:br>
              <a:rPr lang="en-GB" dirty="0" smtClean="0"/>
            </a:br>
            <a:r>
              <a:rPr lang="en-GB" dirty="0" smtClean="0"/>
              <a:t>or to </a:t>
            </a:r>
            <a:r>
              <a:rPr lang="en-GB" dirty="0" smtClean="0">
                <a:latin typeface="Broadway" pitchFamily="82" charset="0"/>
                <a:sym typeface="Symbol"/>
              </a:rPr>
              <a:t>Z</a:t>
            </a:r>
            <a:r>
              <a:rPr lang="en-GB" dirty="0" smtClean="0">
                <a:sym typeface="Symbol"/>
              </a:rPr>
              <a:t>/2n</a:t>
            </a:r>
            <a:r>
              <a:rPr lang="en-GB" dirty="0" smtClean="0">
                <a:latin typeface="Broadway" pitchFamily="82" charset="0"/>
                <a:sym typeface="Symbol"/>
              </a:rPr>
              <a:t>Z</a:t>
            </a:r>
            <a:r>
              <a:rPr lang="en-GB" dirty="0" smtClean="0">
                <a:sym typeface="Symbol"/>
              </a:rPr>
              <a:t>  </a:t>
            </a:r>
            <a:r>
              <a:rPr lang="en-GB" dirty="0" smtClean="0">
                <a:latin typeface="Broadway" pitchFamily="82" charset="0"/>
              </a:rPr>
              <a:t>Z</a:t>
            </a:r>
            <a:r>
              <a:rPr lang="en-GB" dirty="0" smtClean="0"/>
              <a:t>/2</a:t>
            </a:r>
            <a:r>
              <a:rPr lang="en-GB" dirty="0" smtClean="0">
                <a:latin typeface="Broadway" pitchFamily="82" charset="0"/>
              </a:rPr>
              <a:t>Z</a:t>
            </a:r>
            <a:r>
              <a:rPr lang="en-GB" dirty="0" smtClean="0">
                <a:sym typeface="Symbol"/>
              </a:rPr>
              <a:t> </a:t>
            </a:r>
            <a:br>
              <a:rPr lang="en-GB" dirty="0" smtClean="0">
                <a:sym typeface="Symbol"/>
              </a:rPr>
            </a:br>
            <a:r>
              <a:rPr lang="en-GB" dirty="0" smtClean="0">
                <a:sym typeface="Symbol"/>
              </a:rPr>
              <a:t>for some n in {1, 2, 3, 4}.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06489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An elliptic curve is of genus 1 (a torus.)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conic is of genus 0.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2492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G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enus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&gt;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1,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hyperelliptic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curves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9552" y="35010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Faltings</a:t>
            </a:r>
            <a:r>
              <a:rPr lang="en-GB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Theorem (1983)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48691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hyperelliptic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curve has finitely many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r</a:t>
            </a:r>
            <a:r>
              <a:rPr lang="en-GB" sz="4400" baseline="0" dirty="0" smtClean="0">
                <a:latin typeface="+mj-lt"/>
                <a:ea typeface="+mj-ea"/>
                <a:cs typeface="+mj-cs"/>
              </a:rPr>
              <a:t>ational</a:t>
            </a:r>
            <a:r>
              <a:rPr lang="en-GB" sz="4400" dirty="0" smtClean="0">
                <a:latin typeface="+mj-lt"/>
                <a:ea typeface="+mj-ea"/>
                <a:cs typeface="+mj-cs"/>
              </a:rPr>
              <a:t> points.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en-GB" b="1" i="1" dirty="0" smtClean="0">
                <a:solidFill>
                  <a:srgbClr val="FF0000"/>
                </a:solidFill>
              </a:rPr>
              <a:t>Let C denote the </a:t>
            </a:r>
            <a:r>
              <a:rPr lang="en-GB" b="1" i="1" dirty="0" err="1" smtClean="0">
                <a:solidFill>
                  <a:srgbClr val="FF0000"/>
                </a:solidFill>
              </a:rPr>
              <a:t>hyperelliptic</a:t>
            </a:r>
            <a:r>
              <a:rPr lang="en-GB" b="1" i="1" dirty="0" smtClean="0">
                <a:solidFill>
                  <a:srgbClr val="FF0000"/>
                </a:solidFill>
              </a:rPr>
              <a:t> curve defined by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s-ES" i="1" dirty="0" smtClean="0">
                <a:solidFill>
                  <a:srgbClr val="002060"/>
                </a:solidFill>
              </a:rPr>
              <a:t>y</a:t>
            </a:r>
            <a:r>
              <a:rPr lang="es-ES" i="1" baseline="30000" dirty="0" smtClean="0">
                <a:solidFill>
                  <a:srgbClr val="002060"/>
                </a:solidFill>
              </a:rPr>
              <a:t>2</a:t>
            </a:r>
            <a:r>
              <a:rPr lang="es-ES" i="1" dirty="0" smtClean="0">
                <a:solidFill>
                  <a:srgbClr val="002060"/>
                </a:solidFill>
              </a:rPr>
              <a:t> = x</a:t>
            </a:r>
            <a:r>
              <a:rPr lang="es-ES" i="1" baseline="30000" dirty="0" smtClean="0">
                <a:solidFill>
                  <a:srgbClr val="002060"/>
                </a:solidFill>
              </a:rPr>
              <a:t>9</a:t>
            </a:r>
            <a:r>
              <a:rPr lang="es-ES" i="1" dirty="0" smtClean="0">
                <a:solidFill>
                  <a:srgbClr val="002060"/>
                </a:solidFill>
              </a:rPr>
              <a:t> − 6x</a:t>
            </a:r>
            <a:r>
              <a:rPr lang="es-ES" i="1" baseline="30000" dirty="0" smtClean="0">
                <a:solidFill>
                  <a:srgbClr val="002060"/>
                </a:solidFill>
              </a:rPr>
              <a:t>8</a:t>
            </a:r>
            <a:r>
              <a:rPr lang="es-ES" i="1" dirty="0" smtClean="0">
                <a:solidFill>
                  <a:srgbClr val="002060"/>
                </a:solidFill>
              </a:rPr>
              <a:t> + 31x</a:t>
            </a:r>
            <a:r>
              <a:rPr lang="es-ES" i="1" baseline="30000" dirty="0" smtClean="0">
                <a:solidFill>
                  <a:srgbClr val="002060"/>
                </a:solidFill>
              </a:rPr>
              <a:t>7</a:t>
            </a:r>
            <a:r>
              <a:rPr lang="es-ES" i="1" dirty="0" smtClean="0">
                <a:solidFill>
                  <a:srgbClr val="002060"/>
                </a:solidFill>
              </a:rPr>
              <a:t> − 81x</a:t>
            </a:r>
            <a:r>
              <a:rPr lang="es-ES" i="1" baseline="30000" dirty="0" smtClean="0">
                <a:solidFill>
                  <a:srgbClr val="002060"/>
                </a:solidFill>
              </a:rPr>
              <a:t>6</a:t>
            </a:r>
            <a:r>
              <a:rPr lang="es-ES" i="1" dirty="0" smtClean="0">
                <a:solidFill>
                  <a:srgbClr val="002060"/>
                </a:solidFill>
              </a:rPr>
              <a:t> + 177x</a:t>
            </a:r>
            <a:r>
              <a:rPr lang="es-ES" i="1" baseline="30000" dirty="0" smtClean="0">
                <a:solidFill>
                  <a:srgbClr val="002060"/>
                </a:solidFill>
              </a:rPr>
              <a:t>5</a:t>
            </a:r>
            <a:r>
              <a:rPr lang="es-ES" i="1" dirty="0" smtClean="0">
                <a:solidFill>
                  <a:srgbClr val="002060"/>
                </a:solidFill>
              </a:rPr>
              <a:t> </a:t>
            </a:r>
            <a:br>
              <a:rPr lang="es-ES" i="1" dirty="0" smtClean="0">
                <a:solidFill>
                  <a:srgbClr val="002060"/>
                </a:solidFill>
              </a:rPr>
            </a:br>
            <a:r>
              <a:rPr lang="es-ES" i="1" dirty="0" smtClean="0">
                <a:solidFill>
                  <a:srgbClr val="002060"/>
                </a:solidFill>
              </a:rPr>
              <a:t>− 176x</a:t>
            </a:r>
            <a:r>
              <a:rPr lang="es-ES" i="1" baseline="30000" dirty="0" smtClean="0">
                <a:solidFill>
                  <a:srgbClr val="002060"/>
                </a:solidFill>
              </a:rPr>
              <a:t>4</a:t>
            </a:r>
            <a:r>
              <a:rPr lang="es-ES" i="1" dirty="0" smtClean="0">
                <a:solidFill>
                  <a:srgbClr val="002060"/>
                </a:solidFill>
              </a:rPr>
              <a:t> − 9x</a:t>
            </a:r>
            <a:r>
              <a:rPr lang="es-ES" i="1" baseline="30000" dirty="0" smtClean="0">
                <a:solidFill>
                  <a:srgbClr val="002060"/>
                </a:solidFill>
              </a:rPr>
              <a:t>3</a:t>
            </a:r>
            <a:r>
              <a:rPr lang="es-ES" i="1" dirty="0" smtClean="0">
                <a:solidFill>
                  <a:srgbClr val="002060"/>
                </a:solidFill>
              </a:rPr>
              <a:t> + 107x</a:t>
            </a:r>
            <a:r>
              <a:rPr lang="es-ES" i="1" baseline="30000" dirty="0" smtClean="0">
                <a:solidFill>
                  <a:srgbClr val="002060"/>
                </a:solidFill>
              </a:rPr>
              <a:t>2</a:t>
            </a:r>
            <a:r>
              <a:rPr lang="es-ES" i="1" dirty="0" smtClean="0">
                <a:solidFill>
                  <a:srgbClr val="002060"/>
                </a:solidFill>
              </a:rPr>
              <a:t> + 19x + 1 .</a:t>
            </a:r>
            <a:r>
              <a:rPr lang="es-ES" i="1" dirty="0" smtClean="0"/>
              <a:t/>
            </a:r>
            <a:br>
              <a:rPr lang="es-ES" i="1" dirty="0" smtClean="0"/>
            </a:br>
            <a:r>
              <a:rPr lang="es-ES" i="1" dirty="0" smtClean="0"/>
              <a:t/>
            </a:r>
            <a:br>
              <a:rPr lang="es-ES" i="1" dirty="0" smtClean="0"/>
            </a:b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Then C(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  <a:latin typeface="Broadway" pitchFamily="82" charset="0"/>
              </a:rPr>
              <a:t>Q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) =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{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Broadway" pitchFamily="82" charset="0"/>
              </a:rPr>
              <a:t>0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, (1, ±8), (0, ±1)}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7308304" cy="90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32656"/>
            <a:ext cx="1850349" cy="97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708920"/>
            <a:ext cx="56864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75856" y="4437112"/>
            <a:ext cx="2533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x = 3, k = -14</a:t>
            </a: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515719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3x</a:t>
            </a:r>
            <a:r>
              <a:rPr lang="en-GB" sz="4400" baseline="30000" dirty="0" smtClean="0">
                <a:solidFill>
                  <a:srgbClr val="FF0000"/>
                </a:solidFill>
              </a:rPr>
              <a:t>4</a:t>
            </a:r>
            <a:r>
              <a:rPr lang="en-GB" sz="4400" dirty="0" smtClean="0">
                <a:solidFill>
                  <a:srgbClr val="FF0000"/>
                </a:solidFill>
              </a:rPr>
              <a:t>+19x</a:t>
            </a:r>
            <a:r>
              <a:rPr lang="en-GB" sz="4400" baseline="30000" dirty="0" smtClean="0">
                <a:solidFill>
                  <a:srgbClr val="FF0000"/>
                </a:solidFill>
              </a:rPr>
              <a:t>3</a:t>
            </a:r>
            <a:r>
              <a:rPr lang="en-GB" sz="4400" dirty="0" smtClean="0">
                <a:solidFill>
                  <a:srgbClr val="FF0000"/>
                </a:solidFill>
              </a:rPr>
              <a:t>-33x</a:t>
            </a:r>
            <a:r>
              <a:rPr lang="en-GB" sz="4400" baseline="30000" dirty="0" smtClean="0">
                <a:solidFill>
                  <a:srgbClr val="FF0000"/>
                </a:solidFill>
              </a:rPr>
              <a:t>2</a:t>
            </a:r>
            <a:r>
              <a:rPr lang="en-GB" sz="4400" dirty="0" smtClean="0">
                <a:solidFill>
                  <a:srgbClr val="FF0000"/>
                </a:solidFill>
              </a:rPr>
              <a:t>-139x-42=0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551723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Other roots are -7, -2, -1/3.</a:t>
            </a:r>
            <a:endParaRPr lang="en-GB" sz="36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56864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75656" y="4509120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3x</a:t>
            </a:r>
            <a:r>
              <a:rPr lang="en-GB" sz="4400" baseline="30000" dirty="0" smtClean="0">
                <a:solidFill>
                  <a:srgbClr val="FF0000"/>
                </a:solidFill>
              </a:rPr>
              <a:t>4</a:t>
            </a:r>
            <a:r>
              <a:rPr lang="en-GB" sz="4400" dirty="0" smtClean="0">
                <a:solidFill>
                  <a:srgbClr val="FF0000"/>
                </a:solidFill>
              </a:rPr>
              <a:t>+19x</a:t>
            </a:r>
            <a:r>
              <a:rPr lang="en-GB" sz="4400" baseline="30000" dirty="0" smtClean="0">
                <a:solidFill>
                  <a:srgbClr val="FF0000"/>
                </a:solidFill>
              </a:rPr>
              <a:t>3</a:t>
            </a:r>
            <a:r>
              <a:rPr lang="en-GB" sz="4400" dirty="0" smtClean="0">
                <a:solidFill>
                  <a:srgbClr val="FF0000"/>
                </a:solidFill>
              </a:rPr>
              <a:t>-33x</a:t>
            </a:r>
            <a:r>
              <a:rPr lang="en-GB" sz="4400" baseline="30000" dirty="0" smtClean="0">
                <a:solidFill>
                  <a:srgbClr val="FF0000"/>
                </a:solidFill>
              </a:rPr>
              <a:t>2</a:t>
            </a:r>
            <a:r>
              <a:rPr lang="en-GB" sz="4400" dirty="0" smtClean="0">
                <a:solidFill>
                  <a:srgbClr val="FF0000"/>
                </a:solidFill>
              </a:rPr>
              <a:t>-139x-42=0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3645024"/>
            <a:ext cx="2533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x = 3, k = -14</a:t>
            </a: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50006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060848"/>
            <a:ext cx="2790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2276872"/>
            <a:ext cx="495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608013"/>
            <a:ext cx="6943725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285750"/>
            <a:ext cx="2949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3000375"/>
            <a:ext cx="5710237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6264696" cy="621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91880" y="12687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(1,12)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1700808"/>
            <a:ext cx="121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(9,10)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234888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(10,9)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371703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(12,1)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357188"/>
            <a:ext cx="32861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714750"/>
            <a:ext cx="45910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1785938"/>
            <a:ext cx="3786187" cy="39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714500"/>
            <a:ext cx="2071688" cy="1143000"/>
          </a:xfrm>
        </p:spPr>
        <p:txBody>
          <a:bodyPr/>
          <a:lstStyle/>
          <a:p>
            <a:pPr algn="l" eaLnBrk="1" hangingPunct="1"/>
            <a:r>
              <a:rPr lang="en-GB" sz="2400" i="1" smtClean="0"/>
              <a:t>Period Three:</a:t>
            </a:r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7129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i="1">
                <a:latin typeface="Calibri" pitchFamily="34" charset="0"/>
              </a:rPr>
              <a:t>Period Two: </a:t>
            </a:r>
          </a:p>
          <a:p>
            <a:endParaRPr lang="en-GB" sz="2400" i="1">
              <a:latin typeface="Calibri" pitchFamily="34" charset="0"/>
            </a:endParaRPr>
          </a:p>
          <a:p>
            <a:pPr algn="ctr"/>
            <a:r>
              <a:rPr lang="en-GB" sz="2400">
                <a:latin typeface="Calibri" pitchFamily="34" charset="0"/>
              </a:rPr>
              <a:t>x</a:t>
            </a:r>
            <a:endParaRPr lang="en-US" sz="2400">
              <a:latin typeface="Calibri" pitchFamily="34" charset="0"/>
            </a:endParaRPr>
          </a:p>
        </p:txBody>
      </p:sp>
      <p:pic>
        <p:nvPicPr>
          <p:cNvPr id="157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785813"/>
            <a:ext cx="1214437" cy="521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72313" y="285750"/>
            <a:ext cx="1471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>
                <a:latin typeface="Calibri" pitchFamily="34" charset="0"/>
              </a:rPr>
              <a:t>Period Six:</a:t>
            </a:r>
            <a:endParaRPr lang="en-US" sz="2400">
              <a:latin typeface="Calibri" pitchFamily="34" charset="0"/>
            </a:endParaRPr>
          </a:p>
        </p:txBody>
      </p:sp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786063"/>
            <a:ext cx="1778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857250"/>
            <a:ext cx="29749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643313" y="214313"/>
            <a:ext cx="2071687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400" i="1" dirty="0">
                <a:latin typeface="+mj-lt"/>
                <a:ea typeface="+mj-ea"/>
                <a:cs typeface="+mj-cs"/>
              </a:rPr>
              <a:t>Period Four: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43125" y="2928938"/>
            <a:ext cx="543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i="1" dirty="0">
                <a:latin typeface="Calibri" pitchFamily="34" charset="0"/>
              </a:rPr>
              <a:t>Period Seven and over: nothing</a:t>
            </a:r>
            <a:r>
              <a:rPr lang="en-GB" sz="3200" dirty="0">
                <a:latin typeface="Calibri" pitchFamily="34" charset="0"/>
              </a:rPr>
              <a:t> 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0" y="4572000"/>
            <a:ext cx="4071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alibri" pitchFamily="34" charset="0"/>
              </a:rPr>
              <a:t>Why should this be?</a:t>
            </a:r>
            <a:endParaRPr lang="en-US" sz="32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99592" y="1412776"/>
            <a:ext cx="75741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>
                <a:latin typeface="Calibri" pitchFamily="34" charset="0"/>
              </a:rPr>
              <a:t>If we insist on </a:t>
            </a:r>
            <a:r>
              <a:rPr lang="en-GB" sz="3200" dirty="0" smtClean="0">
                <a:latin typeface="Calibri" pitchFamily="34" charset="0"/>
              </a:rPr>
              <a:t>integer/rational coefficients</a:t>
            </a:r>
            <a:r>
              <a:rPr lang="en-GB" sz="3200" dirty="0">
                <a:latin typeface="Calibri" pitchFamily="34" charset="0"/>
              </a:rPr>
              <a:t>…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64389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700808"/>
            <a:ext cx="50387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15816" y="2924944"/>
            <a:ext cx="33643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7030A0"/>
                </a:solidFill>
              </a:rPr>
              <a:t>An elliptic curve</a:t>
            </a:r>
            <a:r>
              <a:rPr lang="en-GB" sz="4400" dirty="0" smtClean="0">
                <a:solidFill>
                  <a:srgbClr val="7030A0"/>
                </a:solidFill>
              </a:rPr>
              <a:t>!</a:t>
            </a:r>
            <a:endParaRPr lang="en-GB" sz="4400" dirty="0">
              <a:solidFill>
                <a:srgbClr val="7030A0"/>
              </a:solidFill>
            </a:endParaRP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645024"/>
            <a:ext cx="347362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7030A0"/>
                </a:solidFill>
              </a:rPr>
              <a:t>Choose A = (a, b) to be on the curve, </a:t>
            </a:r>
            <a:br>
              <a:rPr lang="en-GB" sz="3200" dirty="0" smtClean="0">
                <a:solidFill>
                  <a:srgbClr val="7030A0"/>
                </a:solidFill>
              </a:rPr>
            </a:br>
            <a:r>
              <a:rPr lang="en-GB" sz="3200" dirty="0" smtClean="0">
                <a:solidFill>
                  <a:srgbClr val="7030A0"/>
                </a:solidFill>
              </a:rPr>
              <a:t>which gives k. 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1340768"/>
            <a:ext cx="6500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X = (0,-1) is a torsion point of order 5. 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988840"/>
            <a:ext cx="7377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What happens if we repeatedly add X to A?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2636912"/>
            <a:ext cx="67808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</a:rPr>
              <a:t>We expect to get back to A, and we do. </a:t>
            </a:r>
          </a:p>
          <a:p>
            <a:pPr algn="ctr"/>
            <a:r>
              <a:rPr lang="en-GB" sz="3200" dirty="0" smtClean="0">
                <a:solidFill>
                  <a:srgbClr val="0070C0"/>
                </a:solidFill>
              </a:rPr>
              <a:t>But we get this sequence of points...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013176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The recurrence that built the curve is linked geometrically to adding a torsion point on it.   </a:t>
            </a:r>
            <a:endParaRPr lang="en-GB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05064"/>
            <a:ext cx="7848872" cy="77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Could equally well add the terms of the period-5 cycle -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20888"/>
            <a:ext cx="685243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45811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g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ives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almost exactly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same elliptic curve.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Can we do this for other periods?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Consider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example we had earlier: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492896"/>
            <a:ext cx="35623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19" y="3933056"/>
            <a:ext cx="484115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03648" y="5157192"/>
            <a:ext cx="62438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Is a periodic recurrence relation,</a:t>
            </a:r>
          </a:p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period 3. 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4961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1628800"/>
            <a:ext cx="76008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accent3">
                    <a:lumMod val="50000"/>
                  </a:schemeClr>
                </a:solidFill>
              </a:rPr>
              <a:t>PARI- this has a torsion point of order 3 </a:t>
            </a:r>
          </a:p>
          <a:p>
            <a:pPr algn="ctr"/>
            <a:r>
              <a:rPr lang="en-GB" sz="3600" dirty="0" smtClean="0">
                <a:solidFill>
                  <a:schemeClr val="accent3">
                    <a:lumMod val="50000"/>
                  </a:schemeClr>
                </a:solidFill>
              </a:rPr>
              <a:t>when X = 0. </a:t>
            </a:r>
            <a:endParaRPr lang="en-GB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140968"/>
            <a:ext cx="453650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If we take a point (</a:t>
            </a:r>
            <a:r>
              <a:rPr lang="en-GB" dirty="0" err="1" smtClean="0">
                <a:solidFill>
                  <a:srgbClr val="FF0000"/>
                </a:solidFill>
              </a:rPr>
              <a:t>p,q</a:t>
            </a:r>
            <a:r>
              <a:rPr lang="en-GB" dirty="0" smtClean="0">
                <a:solidFill>
                  <a:srgbClr val="FF0000"/>
                </a:solidFill>
              </a:rPr>
              <a:t>) on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268760"/>
            <a:ext cx="35623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9552" y="28529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our cubic, add X and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then map back, we get: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1560" y="39330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(p, q)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maps to (q, -(pq+1)/(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p+q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))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515719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The recurrence that built the curve is linked geometrically to adding a torsion point on it.   </a:t>
            </a:r>
            <a:endParaRPr lang="en-GB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6192688" cy="597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7762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132856"/>
            <a:ext cx="781346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573016"/>
            <a:ext cx="6067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4365104"/>
            <a:ext cx="676540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03848" y="332656"/>
            <a:ext cx="2803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Period-4 cycle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573325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PARI- elliptic curve with 4-torsion.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8958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Period-6 cycle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71056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564904"/>
            <a:ext cx="72390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988840"/>
            <a:ext cx="74580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3573016"/>
            <a:ext cx="61150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437112"/>
            <a:ext cx="629651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59632" y="573325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PARI- elliptic curve with 6-torsion.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7089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Google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‘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jonny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GB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riffiths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msc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400" baseline="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more information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332656"/>
            <a:ext cx="7660791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3505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0"/>
            <a:ext cx="31051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412776"/>
            <a:ext cx="64293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2852936"/>
            <a:ext cx="7391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4149080"/>
            <a:ext cx="52863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5013176"/>
            <a:ext cx="21907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48064" y="5013176"/>
            <a:ext cx="30289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332656"/>
            <a:ext cx="7660791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848"/>
            <a:ext cx="30289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1511660" y="1448780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76672"/>
            <a:ext cx="5112568" cy="493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491880" y="5661248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solidFill>
                  <a:srgbClr val="FF0000"/>
                </a:solidFill>
              </a:rPr>
              <a:t>Associativity</a:t>
            </a:r>
            <a:r>
              <a:rPr lang="en-GB" sz="3200" dirty="0" smtClean="0">
                <a:solidFill>
                  <a:srgbClr val="FF0000"/>
                </a:solidFill>
              </a:rPr>
              <a:t>?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1056</Words>
  <Application>Microsoft Office PowerPoint</Application>
  <PresentationFormat>On-screen Show (4:3)</PresentationFormat>
  <Paragraphs>168</Paragraphs>
  <Slides>52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Office Theme</vt:lpstr>
      <vt:lpstr>Equation</vt:lpstr>
      <vt:lpstr>An Introduction to Elliptic Curves </vt:lpstr>
      <vt:lpstr>103+93=123+13= 1729</vt:lpstr>
      <vt:lpstr>Slide 3</vt:lpstr>
      <vt:lpstr>Slide 4</vt:lpstr>
      <vt:lpstr>Slide 5</vt:lpstr>
      <vt:lpstr>Slide 6</vt:lpstr>
      <vt:lpstr>Slide 7</vt:lpstr>
      <vt:lpstr>Slide 8</vt:lpstr>
      <vt:lpstr>Slide 9</vt:lpstr>
      <vt:lpstr>ax + by + c = 0</vt:lpstr>
      <vt:lpstr>Slide 11</vt:lpstr>
      <vt:lpstr>Slide 12</vt:lpstr>
      <vt:lpstr>For curve to be non-singular, we require the discriminant to be non-zero.</vt:lpstr>
      <vt:lpstr>Slide 14</vt:lpstr>
      <vt:lpstr>If two elliptic curves are isomorphic, then their j-invariants are the same. </vt:lpstr>
      <vt:lpstr>For example...</vt:lpstr>
      <vt:lpstr>Slide 17</vt:lpstr>
      <vt:lpstr>Slide 18</vt:lpstr>
      <vt:lpstr>Slide 19</vt:lpstr>
      <vt:lpstr>This is a cubic equation  with at most three real roots. </vt:lpstr>
      <vt:lpstr>Slide 21</vt:lpstr>
      <vt:lpstr>Amazing fact...</vt:lpstr>
      <vt:lpstr>Associativity?</vt:lpstr>
      <vt:lpstr>We can form multiples of a point by taking the tangent at that point. </vt:lpstr>
      <vt:lpstr>Sometimes we find that kP = 0. In this case we say that P is a torsion point. </vt:lpstr>
      <vt:lpstr>Notice that if m, c, a and b are rational, then the set of rational points on the curve form a group.</vt:lpstr>
      <vt:lpstr>Mordell Theorem (1922)  Let E be an elliptic curve  defined over Q.   Then E(Q) is a finitely generated Abelian group.  (Mordell-Weil Theorem [1928] generalises this.) </vt:lpstr>
      <vt:lpstr>Slide 28</vt:lpstr>
      <vt:lpstr>Slide 29</vt:lpstr>
      <vt:lpstr>The Mordell – Weil Theorem implies that E(Q) is isomorphic to  Etorsion(Q)  Zr</vt:lpstr>
      <vt:lpstr>Slide 31</vt:lpstr>
      <vt:lpstr>Mazur’s Theorem (1977)  The torsion subgroup of E(Q) is isomorphic to Z/nZ  for some n in  {1, 2, 3, 4, 5, 6, 7, 8, 9, 10, 12} or to Z/2nZ  Z/2Z  for some n in {1, 2, 3, 4}.  </vt:lpstr>
      <vt:lpstr>Slide 33</vt:lpstr>
      <vt:lpstr>An elliptic curve is of genus 1 (a torus.) </vt:lpstr>
      <vt:lpstr>Let C denote the hyperelliptic curve defined by  y2 = x9 − 6x8 + 31x7 − 81x6 + 177x5  − 176x4 − 9x3 + 107x2 + 19x + 1 .  Then C(Q) = {0, (1, ±8), (0, ±1)}</vt:lpstr>
      <vt:lpstr>Slide 36</vt:lpstr>
      <vt:lpstr>Slide 37</vt:lpstr>
      <vt:lpstr>Slide 38</vt:lpstr>
      <vt:lpstr>Slide 39</vt:lpstr>
      <vt:lpstr>Slide 40</vt:lpstr>
      <vt:lpstr>Slide 41</vt:lpstr>
      <vt:lpstr>Period Three:</vt:lpstr>
      <vt:lpstr>Slide 43</vt:lpstr>
      <vt:lpstr>Slide 44</vt:lpstr>
      <vt:lpstr>Choose A = (a, b) to be on the curve,  which gives k. </vt:lpstr>
      <vt:lpstr>Could equally well add the terms of the period-5 cycle -</vt:lpstr>
      <vt:lpstr>Can we do this for other periods? </vt:lpstr>
      <vt:lpstr>Slide 48</vt:lpstr>
      <vt:lpstr>If we take a point (p,q) on </vt:lpstr>
      <vt:lpstr>Slide 50</vt:lpstr>
      <vt:lpstr>Period-6 cycle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Elliptic Curves</dc:title>
  <dc:creator>Jonny</dc:creator>
  <cp:lastModifiedBy>Jonny</cp:lastModifiedBy>
  <cp:revision>80</cp:revision>
  <dcterms:created xsi:type="dcterms:W3CDTF">2010-11-05T21:34:26Z</dcterms:created>
  <dcterms:modified xsi:type="dcterms:W3CDTF">2011-04-17T16:29:40Z</dcterms:modified>
</cp:coreProperties>
</file>